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6"/>
  </p:notesMasterIdLst>
  <p:handoutMasterIdLst>
    <p:handoutMasterId r:id="rId17"/>
  </p:handoutMasterIdLst>
  <p:sldIdLst>
    <p:sldId id="312" r:id="rId5"/>
    <p:sldId id="304" r:id="rId6"/>
    <p:sldId id="307" r:id="rId7"/>
    <p:sldId id="282" r:id="rId8"/>
    <p:sldId id="315" r:id="rId9"/>
    <p:sldId id="317" r:id="rId10"/>
    <p:sldId id="319" r:id="rId11"/>
    <p:sldId id="321" r:id="rId12"/>
    <p:sldId id="322" r:id="rId13"/>
    <p:sldId id="318" r:id="rId14"/>
    <p:sldId id="297" r:id="rId15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8" autoAdjust="0"/>
  </p:normalViewPr>
  <p:slideViewPr>
    <p:cSldViewPr snapToGrid="0" snapToObjects="1">
      <p:cViewPr varScale="1">
        <p:scale>
          <a:sx n="78" d="100"/>
          <a:sy n="78" d="100"/>
        </p:scale>
        <p:origin x="878" y="72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svg>
</file>

<file path=ppt/media/image11.png>
</file>

<file path=ppt/media/image12.svg>
</file>

<file path=ppt/media/image13.jpg>
</file>

<file path=ppt/media/image14.jp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541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07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736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931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97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7422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14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138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668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14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D014917C-8694-B4A4-A211-0F31F00E2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550562" cy="2545382"/>
          </a:xfrm>
          <a:custGeom>
            <a:avLst/>
            <a:gdLst>
              <a:gd name="connsiteX0" fmla="*/ 683117 w 1550562"/>
              <a:gd name="connsiteY0" fmla="*/ 0 h 2545382"/>
              <a:gd name="connsiteX1" fmla="*/ 1550562 w 1550562"/>
              <a:gd name="connsiteY1" fmla="*/ 0 h 2545382"/>
              <a:gd name="connsiteX2" fmla="*/ 1550562 w 1550562"/>
              <a:gd name="connsiteY2" fmla="*/ 7240 h 2545382"/>
              <a:gd name="connsiteX3" fmla="*/ 221868 w 1550562"/>
              <a:gd name="connsiteY3" fmla="*/ 2418735 h 2545382"/>
              <a:gd name="connsiteX4" fmla="*/ 0 w 1550562"/>
              <a:gd name="connsiteY4" fmla="*/ 2545382 h 2545382"/>
              <a:gd name="connsiteX5" fmla="*/ 0 w 1550562"/>
              <a:gd name="connsiteY5" fmla="*/ 1500516 h 2545382"/>
              <a:gd name="connsiteX6" fmla="*/ 102557 w 1550562"/>
              <a:gd name="connsiteY6" fmla="*/ 1405503 h 2545382"/>
              <a:gd name="connsiteX7" fmla="*/ 673022 w 1550562"/>
              <a:gd name="connsiteY7" fmla="*/ 200390 h 254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62" h="254538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7DB6972-BB75-254A-BA88-C0C3E6E9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682740" cy="1500050"/>
          </a:xfrm>
          <a:custGeom>
            <a:avLst/>
            <a:gdLst>
              <a:gd name="connsiteX0" fmla="*/ 0 w 682740"/>
              <a:gd name="connsiteY0" fmla="*/ 0 h 1500050"/>
              <a:gd name="connsiteX1" fmla="*/ 682740 w 682740"/>
              <a:gd name="connsiteY1" fmla="*/ 0 h 1500050"/>
              <a:gd name="connsiteX2" fmla="*/ 672647 w 682740"/>
              <a:gd name="connsiteY2" fmla="*/ 200357 h 1500050"/>
              <a:gd name="connsiteX3" fmla="*/ 102290 w 682740"/>
              <a:gd name="connsiteY3" fmla="*/ 1405281 h 1500050"/>
              <a:gd name="connsiteX4" fmla="*/ 0 w 682740"/>
              <a:gd name="connsiteY4" fmla="*/ 1500050 h 15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740" h="150005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Image 2">
            <a:extLst>
              <a:ext uri="{FF2B5EF4-FFF2-40B4-BE49-F238E27FC236}">
                <a16:creationId xmlns:a16="http://schemas.microsoft.com/office/drawing/2014/main" id="{790E862E-398F-571C-EC2C-3D17164DE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445" y="314191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975BF2-D657-C309-269D-B8D00626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563" y="1089213"/>
            <a:ext cx="9879437" cy="980844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54">
            <a:extLst>
              <a:ext uri="{FF2B5EF4-FFF2-40B4-BE49-F238E27FC236}">
                <a16:creationId xmlns:a16="http://schemas.microsoft.com/office/drawing/2014/main" id="{A0AEB4DF-13C8-8171-2BDB-FD1AD542E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0564" y="2331958"/>
            <a:ext cx="2975217" cy="3704266"/>
          </a:xfrm>
        </p:spPr>
        <p:txBody>
          <a:bodyPr lIns="91440" tIns="0" rIns="91440" b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134EBA-AF32-9F8A-370F-0D3E842F039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87154" y="2331791"/>
            <a:ext cx="6345893" cy="3721817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AE99A73D-155B-A133-9671-506F54A055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5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D5595DD5-43B0-252F-8BC6-6B74340C5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50564" y="1057274"/>
            <a:ext cx="9875463" cy="999746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BC3A3767-6C5E-8188-0A49-955BBACE3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3" y="4420134"/>
            <a:ext cx="1293237" cy="2437866"/>
          </a:xfrm>
          <a:custGeom>
            <a:avLst/>
            <a:gdLst>
              <a:gd name="connsiteX0" fmla="*/ 1293237 w 1293237"/>
              <a:gd name="connsiteY0" fmla="*/ 2437866 h 2437866"/>
              <a:gd name="connsiteX1" fmla="*/ 1292465 w 1293237"/>
              <a:gd name="connsiteY1" fmla="*/ 2437373 h 2437866"/>
              <a:gd name="connsiteX2" fmla="*/ 0 w 1293237"/>
              <a:gd name="connsiteY2" fmla="*/ 0 h 2437866"/>
              <a:gd name="connsiteX3" fmla="*/ 1293237 w 1293237"/>
              <a:gd name="connsiteY3" fmla="*/ 0 h 24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237" h="2437866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4BD7F71-D12B-4F27-1505-FF681CF55F7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0564" y="2303028"/>
            <a:ext cx="5829147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B87C65D-4EF3-18C8-18A8-477F87A37E5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7940842" y="2303028"/>
            <a:ext cx="3485184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AEFFA34C-885D-E995-D8F9-B4ACFBF31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C6639AD7-128F-B39D-B45F-0F22A2C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48479A23-C29C-C711-510C-05B69B882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443" r="10857"/>
          <a:stretch/>
        </p:blipFill>
        <p:spPr>
          <a:xfrm rot="16200000">
            <a:off x="-6447" y="6444"/>
            <a:ext cx="1961253" cy="1948364"/>
          </a:xfrm>
          <a:custGeom>
            <a:avLst/>
            <a:gdLst>
              <a:gd name="connsiteX0" fmla="*/ 1961253 w 1961253"/>
              <a:gd name="connsiteY0" fmla="*/ 0 h 1948364"/>
              <a:gd name="connsiteX1" fmla="*/ 1961253 w 1961253"/>
              <a:gd name="connsiteY1" fmla="*/ 1948364 h 1948364"/>
              <a:gd name="connsiteX2" fmla="*/ 0 w 1961253"/>
              <a:gd name="connsiteY2" fmla="*/ 1948364 h 1948364"/>
              <a:gd name="connsiteX3" fmla="*/ 0 w 1961253"/>
              <a:gd name="connsiteY3" fmla="*/ 0 h 194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1253" h="1948364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Image 2">
            <a:extLst>
              <a:ext uri="{FF2B5EF4-FFF2-40B4-BE49-F238E27FC236}">
                <a16:creationId xmlns:a16="http://schemas.microsoft.com/office/drawing/2014/main" id="{F3DC42FA-4B8F-2EFC-CAB4-1CCAB93B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626" y="4929577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65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10511627" cy="1012785"/>
          </a:xfrm>
        </p:spPr>
        <p:txBody>
          <a:bodyPr tIns="0" bIns="0"/>
          <a:lstStyle>
            <a:lvl1pPr algn="ctr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D6DED8E-165F-59D7-F01C-4EF0446E5FC0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914400" y="2316067"/>
            <a:ext cx="10511627" cy="3948557"/>
          </a:xfrm>
        </p:spPr>
        <p:txBody>
          <a:bodyPr lIns="91440" tIns="91440" rIns="91440" bIns="9144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2933FDAB-13EE-5F9F-5DFC-A5A60BC63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5081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EB515B5-2D9F-58E1-6E3C-CCBF105D8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7501" y="0"/>
            <a:ext cx="4671276" cy="6857999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>
            <a:extLst>
              <a:ext uri="{FF2B5EF4-FFF2-40B4-BE49-F238E27FC236}">
                <a16:creationId xmlns:a16="http://schemas.microsoft.com/office/drawing/2014/main" id="{5CCFEDF9-5B69-87BA-8A33-35033DA40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1" y="849782"/>
            <a:ext cx="5715000" cy="2727709"/>
          </a:xfrm>
        </p:spPr>
        <p:txBody>
          <a:bodyPr tIns="0" bIns="0"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6F10CB4-CF79-A942-DA9C-04CBB7C89D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1" y="3813606"/>
            <a:ext cx="5715000" cy="2234642"/>
          </a:xfrm>
        </p:spPr>
        <p:txBody>
          <a:bodyPr lIns="91440" tIns="0" rIns="91440" bIns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ctr" anchorCtr="0"/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952" y="758952"/>
            <a:ext cx="3932237" cy="1524662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286000"/>
            <a:ext cx="3932237" cy="35670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55372"/>
            <a:ext cx="3931920" cy="1527048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39319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3" name="Image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anchor="b" anchorCtr="0">
            <a:noAutofit/>
          </a:bodyPr>
          <a:lstStyle>
            <a:lvl1pPr algn="l">
              <a:lnSpc>
                <a:spcPct val="100000"/>
              </a:lnSpc>
              <a:defRPr sz="36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Image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629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673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65393"/>
            <a:ext cx="7631709" cy="1091627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ADE444-940A-5A34-8C49-4F15BC33EEC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914400" y="2303028"/>
            <a:ext cx="3283119" cy="4144192"/>
          </a:xfrm>
        </p:spPr>
        <p:txBody>
          <a:bodyPr lIns="91440" tIns="0" rIns="91440" bIns="0">
            <a:normAutofit/>
          </a:bodyPr>
          <a:lstStyle>
            <a:lvl1pPr marL="457200" indent="-457200">
              <a:spcBef>
                <a:spcPts val="1000"/>
              </a:spcBef>
              <a:buFont typeface="+mj-lt"/>
              <a:buAutoNum type="arabicPeriod"/>
              <a:defRPr sz="1800"/>
            </a:lvl1pPr>
            <a:lvl2pPr marL="745236" indent="-342900">
              <a:spcBef>
                <a:spcPts val="1000"/>
              </a:spcBef>
              <a:buFont typeface="+mj-lt"/>
              <a:buAutoNum type="alphaLcPeriod"/>
              <a:defRPr sz="1800"/>
            </a:lvl2pPr>
            <a:lvl3pPr marL="1202436" indent="-342900">
              <a:spcBef>
                <a:spcPts val="1000"/>
              </a:spcBef>
              <a:buFont typeface="+mj-lt"/>
              <a:buAutoNum type="arabicParenR"/>
              <a:defRPr sz="1800"/>
            </a:lvl3pPr>
            <a:lvl4pPr marL="1659636" indent="-342900">
              <a:spcBef>
                <a:spcPts val="1000"/>
              </a:spcBef>
              <a:buFont typeface="+mj-lt"/>
              <a:buAutoNum type="alphaLcParenR"/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9FCB-9A9F-6B60-A95C-FCF020598D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82159" y="2303028"/>
            <a:ext cx="3763950" cy="4144192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indent="-283464">
              <a:spcBef>
                <a:spcPts val="1000"/>
              </a:spcBef>
              <a:defRPr sz="1800"/>
            </a:lvl2pPr>
            <a:lvl3pPr indent="-283464">
              <a:spcBef>
                <a:spcPts val="1000"/>
              </a:spcBef>
              <a:defRPr sz="1800"/>
            </a:lvl3pPr>
            <a:lvl4pPr indent="-283464">
              <a:spcBef>
                <a:spcPts val="1000"/>
              </a:spcBef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912B88E-830A-AD4C-378F-46EF5F77950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9454" y="965393"/>
            <a:ext cx="3202545" cy="5892607"/>
          </a:xfrm>
          <a:custGeom>
            <a:avLst/>
            <a:gdLst>
              <a:gd name="connsiteX0" fmla="*/ 0 w 3202545"/>
              <a:gd name="connsiteY0" fmla="*/ 0 h 6023366"/>
              <a:gd name="connsiteX1" fmla="*/ 3202545 w 3202545"/>
              <a:gd name="connsiteY1" fmla="*/ 0 h 6023366"/>
              <a:gd name="connsiteX2" fmla="*/ 3202545 w 3202545"/>
              <a:gd name="connsiteY2" fmla="*/ 3165406 h 6023366"/>
              <a:gd name="connsiteX3" fmla="*/ 2923656 w 3202545"/>
              <a:gd name="connsiteY3" fmla="*/ 3179481 h 6023366"/>
              <a:gd name="connsiteX4" fmla="*/ 364096 w 3202545"/>
              <a:gd name="connsiteY4" fmla="*/ 6016124 h 6023366"/>
              <a:gd name="connsiteX5" fmla="*/ 364096 w 3202545"/>
              <a:gd name="connsiteY5" fmla="*/ 6023364 h 6023366"/>
              <a:gd name="connsiteX6" fmla="*/ 1231541 w 3202545"/>
              <a:gd name="connsiteY6" fmla="*/ 6023364 h 6023366"/>
              <a:gd name="connsiteX7" fmla="*/ 1241636 w 3202545"/>
              <a:gd name="connsiteY7" fmla="*/ 5822974 h 6023366"/>
              <a:gd name="connsiteX8" fmla="*/ 3012253 w 3202545"/>
              <a:gd name="connsiteY8" fmla="*/ 4042481 h 6023366"/>
              <a:gd name="connsiteX9" fmla="*/ 3202545 w 3202545"/>
              <a:gd name="connsiteY9" fmla="*/ 4032784 h 6023366"/>
              <a:gd name="connsiteX10" fmla="*/ 3202545 w 3202545"/>
              <a:gd name="connsiteY10" fmla="*/ 4033098 h 6023366"/>
              <a:gd name="connsiteX11" fmla="*/ 3012291 w 3202545"/>
              <a:gd name="connsiteY11" fmla="*/ 4042794 h 6023366"/>
              <a:gd name="connsiteX12" fmla="*/ 1242011 w 3202545"/>
              <a:gd name="connsiteY12" fmla="*/ 5823008 h 6023366"/>
              <a:gd name="connsiteX13" fmla="*/ 1231918 w 3202545"/>
              <a:gd name="connsiteY13" fmla="*/ 6023365 h 6023366"/>
              <a:gd name="connsiteX14" fmla="*/ 3202545 w 3202545"/>
              <a:gd name="connsiteY14" fmla="*/ 6023365 h 6023366"/>
              <a:gd name="connsiteX15" fmla="*/ 3202545 w 3202545"/>
              <a:gd name="connsiteY15" fmla="*/ 6023366 h 6023366"/>
              <a:gd name="connsiteX16" fmla="*/ 0 w 3202545"/>
              <a:gd name="connsiteY16" fmla="*/ 6023366 h 60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02545" h="6023366">
                <a:moveTo>
                  <a:pt x="0" y="0"/>
                </a:moveTo>
                <a:lnTo>
                  <a:pt x="3202545" y="0"/>
                </a:lnTo>
                <a:lnTo>
                  <a:pt x="3202545" y="3165406"/>
                </a:lnTo>
                <a:lnTo>
                  <a:pt x="2923656" y="3179481"/>
                </a:lnTo>
                <a:cubicBezTo>
                  <a:pt x="1485615" y="3325450"/>
                  <a:pt x="364096" y="4539349"/>
                  <a:pt x="364096" y="6016124"/>
                </a:cubicBezTo>
                <a:lnTo>
                  <a:pt x="364096" y="6023364"/>
                </a:lnTo>
                <a:lnTo>
                  <a:pt x="1231541" y="6023364"/>
                </a:lnTo>
                <a:lnTo>
                  <a:pt x="1241636" y="5822974"/>
                </a:lnTo>
                <a:cubicBezTo>
                  <a:pt x="1336361" y="4887576"/>
                  <a:pt x="2077946" y="4138236"/>
                  <a:pt x="3012253" y="4042481"/>
                </a:cubicBezTo>
                <a:lnTo>
                  <a:pt x="3202545" y="4032784"/>
                </a:lnTo>
                <a:lnTo>
                  <a:pt x="3202545" y="4033098"/>
                </a:lnTo>
                <a:lnTo>
                  <a:pt x="3012291" y="4042794"/>
                </a:lnTo>
                <a:cubicBezTo>
                  <a:pt x="2078162" y="4138534"/>
                  <a:pt x="1336718" y="4887757"/>
                  <a:pt x="1242011" y="5823008"/>
                </a:cubicBezTo>
                <a:lnTo>
                  <a:pt x="1231918" y="6023365"/>
                </a:lnTo>
                <a:lnTo>
                  <a:pt x="3202545" y="6023365"/>
                </a:lnTo>
                <a:lnTo>
                  <a:pt x="3202545" y="6023366"/>
                </a:lnTo>
                <a:lnTo>
                  <a:pt x="0" y="6023366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9152F76-E42E-3D76-6BDB-2FA0D692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ED0348C7-D83F-0AD7-2539-41219A795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2797096" y="4000041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E911AA2D-BE77-278D-CD2E-2EB3E180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664918" y="4867733"/>
              <a:ext cx="1970627" cy="1990267"/>
            </a:xfrm>
            <a:custGeom>
              <a:avLst/>
              <a:gdLst>
                <a:gd name="connsiteX0" fmla="*/ 0 w 1970627"/>
                <a:gd name="connsiteY0" fmla="*/ 0 h 1990267"/>
                <a:gd name="connsiteX1" fmla="*/ 1970627 w 1970627"/>
                <a:gd name="connsiteY1" fmla="*/ 0 h 1990267"/>
                <a:gd name="connsiteX2" fmla="*/ 1960534 w 1970627"/>
                <a:gd name="connsiteY2" fmla="*/ 200357 h 1990267"/>
                <a:gd name="connsiteX3" fmla="*/ 190254 w 1970627"/>
                <a:gd name="connsiteY3" fmla="*/ 1980571 h 1990267"/>
                <a:gd name="connsiteX4" fmla="*/ 0 w 1970627"/>
                <a:gd name="connsiteY4" fmla="*/ 1990267 h 1990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27" h="199026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Freeform: Shape 15">
              <a:extLst>
                <a:ext uri="{FF2B5EF4-FFF2-40B4-BE49-F238E27FC236}">
                  <a16:creationId xmlns:a16="http://schemas.microsoft.com/office/drawing/2014/main" id="{B6CE0BA6-C0FD-AC39-6C31-8477E0CAF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4632096" y="5844983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Image 2">
              <a:extLst>
                <a:ext uri="{FF2B5EF4-FFF2-40B4-BE49-F238E27FC236}">
                  <a16:creationId xmlns:a16="http://schemas.microsoft.com/office/drawing/2014/main" id="{666AD1A4-36DE-12F3-BB78-BA678A59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402193" y="5492845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4" name="Slide Number Placeholder 2">
            <a:extLst>
              <a:ext uri="{FF2B5EF4-FFF2-40B4-BE49-F238E27FC236}">
                <a16:creationId xmlns:a16="http://schemas.microsoft.com/office/drawing/2014/main" id="{79071EEC-EAD1-8B22-009A-68E74589A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62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accent6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80" r:id="rId3"/>
    <p:sldLayoutId id="2147483653" r:id="rId4"/>
    <p:sldLayoutId id="2147483668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1" r:id="rId11"/>
    <p:sldLayoutId id="2147483692" r:id="rId12"/>
    <p:sldLayoutId id="2147483676" r:id="rId13"/>
    <p:sldLayoutId id="2147483656" r:id="rId14"/>
    <p:sldLayoutId id="2147483657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38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790" y="810227"/>
            <a:ext cx="6392421" cy="3831221"/>
          </a:xfrm>
        </p:spPr>
        <p:txBody>
          <a:bodyPr anchor="ctr"/>
          <a:lstStyle/>
          <a:p>
            <a:r>
              <a:rPr lang="en-US" dirty="0"/>
              <a:t>DataSpark Project</a:t>
            </a:r>
          </a:p>
        </p:txBody>
      </p:sp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43EC8A-1733-CCF7-081F-EB4667CB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88" y="44492"/>
            <a:ext cx="5565058" cy="673263"/>
          </a:xfrm>
        </p:spPr>
        <p:txBody>
          <a:bodyPr/>
          <a:lstStyle/>
          <a:p>
            <a:r>
              <a:rPr lang="en-US" dirty="0"/>
              <a:t>Key Insights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E55D3D-AA24-CF53-6679-29B3C83F76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94968" y="928688"/>
            <a:ext cx="10215716" cy="1794847"/>
          </a:xfrm>
        </p:spPr>
        <p:txBody>
          <a:bodyPr>
            <a:noAutofit/>
          </a:bodyPr>
          <a:lstStyle/>
          <a:p>
            <a:r>
              <a:rPr lang="en-US" sz="1800" b="1" dirty="0"/>
              <a:t>Customer Age Distribution: </a:t>
            </a:r>
            <a:r>
              <a:rPr lang="en-US" sz="1800" dirty="0"/>
              <a:t>The average customer age is 55.77, suggesting a mature customer base.</a:t>
            </a:r>
          </a:p>
          <a:p>
            <a:endParaRPr lang="en-US" sz="1800" dirty="0"/>
          </a:p>
          <a:p>
            <a:r>
              <a:rPr lang="en-US" sz="1800" b="1" dirty="0"/>
              <a:t>Purchase Behaviors: </a:t>
            </a:r>
            <a:r>
              <a:rPr lang="en-US" sz="1800" dirty="0"/>
              <a:t>The chart shows the distribution of purchase counts for different customer groups.</a:t>
            </a:r>
          </a:p>
          <a:p>
            <a:endParaRPr lang="en-US" sz="1800" dirty="0"/>
          </a:p>
          <a:p>
            <a:r>
              <a:rPr lang="en-US" sz="1800" b="1" dirty="0"/>
              <a:t>Total Profit by Category and Brand: </a:t>
            </a:r>
            <a:r>
              <a:rPr lang="en-US" sz="1800" dirty="0"/>
              <a:t>Computers and Home Appliances are the top-performing categories in terms of total profit.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69D854-FB65-0E93-CFE2-041F7C41DD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3F4574-8822-E3F6-8247-0928B4E5A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9147" y="2823433"/>
            <a:ext cx="7148051" cy="4034567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DB8ED31F-AEB0-5840-B410-007D37473558}"/>
              </a:ext>
            </a:extLst>
          </p:cNvPr>
          <p:cNvSpPr txBox="1">
            <a:spLocks/>
          </p:cNvSpPr>
          <p:nvPr/>
        </p:nvSpPr>
        <p:spPr>
          <a:xfrm>
            <a:off x="294968" y="2860361"/>
            <a:ext cx="4005352" cy="3766473"/>
          </a:xfrm>
          <a:prstGeom prst="rect">
            <a:avLst/>
          </a:prstGeom>
        </p:spPr>
        <p:txBody>
          <a:bodyPr/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/>
              <a:t>Slow-Moving Products:</a:t>
            </a:r>
          </a:p>
          <a:p>
            <a:pPr marL="0" indent="0">
              <a:buNone/>
            </a:pPr>
            <a:endParaRPr lang="en-US" sz="1800" b="1" dirty="0"/>
          </a:p>
          <a:p>
            <a:r>
              <a:rPr lang="en-US" sz="1800" dirty="0"/>
              <a:t>Product Identification: The dashboard highlights slow-moving products based on their total revenue. </a:t>
            </a:r>
          </a:p>
          <a:p>
            <a:r>
              <a:rPr lang="en-US" sz="1800" dirty="0"/>
              <a:t>Product Analysis: Analyzing these products can help identify reasons for low sales and explore potential strategies to improve their performance.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072101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D22C5-0C9E-B582-A8FE-B45E70A01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1" y="849782"/>
            <a:ext cx="5715000" cy="2727709"/>
          </a:xfrm>
        </p:spPr>
        <p:txBody>
          <a:bodyPr/>
          <a:lstStyle/>
          <a:p>
            <a:r>
              <a:rPr lang="en-US" dirty="0"/>
              <a:t>Thank </a:t>
            </a:r>
            <a:br>
              <a:rPr lang="en-US" dirty="0"/>
            </a:br>
            <a:r>
              <a:rPr lang="en-US" dirty="0"/>
              <a:t>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B5CEF2-E667-BBB5-2EA6-C06F93B6D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1" y="3813606"/>
            <a:ext cx="5715000" cy="2234642"/>
          </a:xfrm>
        </p:spPr>
        <p:txBody>
          <a:bodyPr/>
          <a:lstStyle/>
          <a:p>
            <a:r>
              <a:rPr lang="en-US" dirty="0"/>
              <a:t>Ashwini Murugappan</a:t>
            </a:r>
          </a:p>
          <a:p>
            <a:r>
              <a:rPr lang="en-US" dirty="0"/>
              <a:t>MDTM28</a:t>
            </a:r>
          </a:p>
          <a:p>
            <a:r>
              <a:rPr lang="en-US" dirty="0"/>
              <a:t>ashwinimurugappan@gmail.com</a:t>
            </a:r>
          </a:p>
        </p:txBody>
      </p:sp>
    </p:spTree>
    <p:extLst>
      <p:ext uri="{BB962C8B-B14F-4D97-AF65-F5344CB8AC3E}">
        <p14:creationId xmlns:p14="http://schemas.microsoft.com/office/powerpoint/2010/main" val="197317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1072-4A77-DB4D-DF41-58EADB7DA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4"/>
            <a:ext cx="6583680" cy="153135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2962-3C7F-E480-5C35-7F4860A09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34640"/>
            <a:ext cx="6583680" cy="3207344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Exploring the data</a:t>
            </a:r>
          </a:p>
          <a:p>
            <a:r>
              <a:rPr lang="en-US" dirty="0"/>
              <a:t>Data Management with </a:t>
            </a:r>
            <a:r>
              <a:rPr lang="en-US" dirty="0" err="1"/>
              <a:t>Mysql</a:t>
            </a:r>
            <a:endParaRPr lang="en-US" dirty="0"/>
          </a:p>
          <a:p>
            <a:r>
              <a:rPr lang="en-US" dirty="0"/>
              <a:t>Data Visualization with Power BI</a:t>
            </a:r>
          </a:p>
          <a:p>
            <a:r>
              <a:rPr lang="en-US" dirty="0"/>
              <a:t>Final Report of Key Insights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5CFA2-4E67-F157-5FFD-A246307D41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219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EDA75-0988-2AC2-87F8-8DEC83A7B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2441" y="1061623"/>
            <a:ext cx="5723586" cy="4739104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7" name="Picture Placeholder 6" descr="People doing teamwork illustration">
            <a:extLst>
              <a:ext uri="{FF2B5EF4-FFF2-40B4-BE49-F238E27FC236}">
                <a16:creationId xmlns:a16="http://schemas.microsoft.com/office/drawing/2014/main" id="{DD186EAB-37C7-E7E6-AE8D-F077D02804F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28418" r="28418"/>
          <a:stretch/>
        </p:blipFill>
        <p:spPr>
          <a:xfrm>
            <a:off x="453177" y="0"/>
            <a:ext cx="4344695" cy="6359525"/>
          </a:xfrm>
        </p:spPr>
      </p:pic>
    </p:spTree>
    <p:extLst>
      <p:ext uri="{BB962C8B-B14F-4D97-AF65-F5344CB8AC3E}">
        <p14:creationId xmlns:p14="http://schemas.microsoft.com/office/powerpoint/2010/main" val="2906491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65" y="555827"/>
            <a:ext cx="7590893" cy="1776135"/>
          </a:xfrm>
        </p:spPr>
        <p:txBody>
          <a:bodyPr/>
          <a:lstStyle/>
          <a:p>
            <a:r>
              <a:rPr lang="en-US" dirty="0"/>
              <a:t>DataSpark: Illuminating Insights for Global Electronics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1C33-898C-4414-4665-5136EB6F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0566" y="2784810"/>
            <a:ext cx="7965460" cy="3497698"/>
          </a:xfrm>
        </p:spPr>
        <p:txBody>
          <a:bodyPr>
            <a:normAutofit/>
          </a:bodyPr>
          <a:lstStyle/>
          <a:p>
            <a:r>
              <a:rPr lang="en-US" sz="2000" dirty="0"/>
              <a:t>This project was provided with several datasets containing information about their customers, products, sales, stores, and currency exchange rates.</a:t>
            </a:r>
          </a:p>
          <a:p>
            <a:r>
              <a:rPr lang="en-US" sz="2000" dirty="0"/>
              <a:t>The company seeks to leverage this data to better understand their business and identify areas for improvement.</a:t>
            </a:r>
          </a:p>
          <a:p>
            <a:r>
              <a:rPr lang="en-US" sz="2000" dirty="0"/>
              <a:t>The aim is to identify key insights that will enhance marketing strategies, optimize inventory management, and improve sales forecasting.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34A6-22BC-27A4-2C79-EE98A494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457199"/>
            <a:ext cx="7796464" cy="1222385"/>
          </a:xfrm>
        </p:spPr>
        <p:txBody>
          <a:bodyPr/>
          <a:lstStyle/>
          <a:p>
            <a:r>
              <a:rPr lang="en-US" dirty="0"/>
              <a:t>Exploring the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67C004-8B72-C872-98FB-00A2A584D0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AEF9954A-E263-8A7E-58B1-4D03F7D1BD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2303028"/>
            <a:ext cx="7138219" cy="4264920"/>
          </a:xfrm>
        </p:spPr>
        <p:txBody>
          <a:bodyPr>
            <a:normAutofit/>
          </a:bodyPr>
          <a:lstStyle/>
          <a:p>
            <a:r>
              <a:rPr lang="en-US" b="1" dirty="0"/>
              <a:t>Data Cleaning and Preprocessing: </a:t>
            </a:r>
            <a:r>
              <a:rPr lang="en-US" dirty="0"/>
              <a:t>Handling missing values, inconsistencies, and formatting issues.</a:t>
            </a:r>
          </a:p>
          <a:p>
            <a:endParaRPr lang="en-US" dirty="0"/>
          </a:p>
          <a:p>
            <a:r>
              <a:rPr lang="en-US" b="1" dirty="0"/>
              <a:t>Normalize Data: </a:t>
            </a:r>
            <a:r>
              <a:rPr lang="en-US" dirty="0"/>
              <a:t>Standardize or normalize data to ensure comparability.</a:t>
            </a:r>
          </a:p>
          <a:p>
            <a:endParaRPr lang="en-US" dirty="0"/>
          </a:p>
          <a:p>
            <a:r>
              <a:rPr lang="en-US" b="1" dirty="0"/>
              <a:t>Data Visualization: </a:t>
            </a:r>
            <a:r>
              <a:rPr lang="en-US" dirty="0"/>
              <a:t>Create visualizations (e.g., histograms, box plots, scatter plots) to explore relationships and patterns.</a:t>
            </a:r>
          </a:p>
          <a:p>
            <a:endParaRPr lang="en-US" dirty="0"/>
          </a:p>
          <a:p>
            <a:r>
              <a:rPr lang="en-US" b="1" dirty="0"/>
              <a:t>Correlation Analysis: </a:t>
            </a:r>
            <a:r>
              <a:rPr lang="en-US" dirty="0"/>
              <a:t>Identify correlations between variables using correlation coefficients.</a:t>
            </a:r>
          </a:p>
        </p:txBody>
      </p:sp>
    </p:spTree>
    <p:extLst>
      <p:ext uri="{BB962C8B-B14F-4D97-AF65-F5344CB8AC3E}">
        <p14:creationId xmlns:p14="http://schemas.microsoft.com/office/powerpoint/2010/main" val="2468595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55F2D4-C20E-BEBC-1CCF-4449B0456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92943"/>
            <a:ext cx="7631709" cy="1091627"/>
          </a:xfrm>
        </p:spPr>
        <p:txBody>
          <a:bodyPr/>
          <a:lstStyle/>
          <a:p>
            <a:r>
              <a:rPr lang="en-US" dirty="0"/>
              <a:t>Data Management with </a:t>
            </a:r>
            <a:r>
              <a:rPr lang="en-US" dirty="0" err="1"/>
              <a:t>Mysql</a:t>
            </a:r>
            <a:endParaRPr lang="en-US" dirty="0"/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749C7CD1-A9AA-49E3-6734-AD9546F2DF5B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914400" y="2303463"/>
            <a:ext cx="5869858" cy="4143375"/>
          </a:xfrm>
        </p:spPr>
        <p:txBody>
          <a:bodyPr>
            <a:normAutofit/>
          </a:bodyPr>
          <a:lstStyle/>
          <a:p>
            <a:r>
              <a:rPr lang="en-US" b="1" dirty="0"/>
              <a:t>Database Creation</a:t>
            </a:r>
            <a:r>
              <a:rPr lang="en-US" dirty="0"/>
              <a:t>: Create a suitable database structure to store the cleaned and preprocessed data.</a:t>
            </a:r>
          </a:p>
          <a:p>
            <a:endParaRPr lang="en-US" dirty="0"/>
          </a:p>
          <a:p>
            <a:r>
              <a:rPr lang="en-US" b="1" dirty="0"/>
              <a:t>Data Loading</a:t>
            </a:r>
            <a:r>
              <a:rPr lang="en-US" dirty="0"/>
              <a:t>: Load the data into the database using SQL queries.</a:t>
            </a:r>
          </a:p>
          <a:p>
            <a:endParaRPr lang="en-US" dirty="0"/>
          </a:p>
          <a:p>
            <a:r>
              <a:rPr lang="en-US" b="1" dirty="0"/>
              <a:t>To gain deeper insights</a:t>
            </a:r>
            <a:r>
              <a:rPr lang="en-US" dirty="0"/>
              <a:t>, we'll likely need to merge the tables.</a:t>
            </a:r>
          </a:p>
          <a:p>
            <a:endParaRPr lang="en-US" dirty="0"/>
          </a:p>
          <a:p>
            <a:r>
              <a:rPr lang="en-US" b="1" dirty="0"/>
              <a:t>Querying and Manipulation: </a:t>
            </a:r>
            <a:r>
              <a:rPr lang="en-US" dirty="0"/>
              <a:t>Write SQL queries to extract, filter, and transform data as needed.</a:t>
            </a:r>
          </a:p>
          <a:p>
            <a:endParaRPr lang="en-US" dirty="0"/>
          </a:p>
        </p:txBody>
      </p:sp>
      <p:pic>
        <p:nvPicPr>
          <p:cNvPr id="10" name="Picture Placeholder 9" descr="Person doing presentation">
            <a:extLst>
              <a:ext uri="{FF2B5EF4-FFF2-40B4-BE49-F238E27FC236}">
                <a16:creationId xmlns:a16="http://schemas.microsoft.com/office/drawing/2014/main" id="{DD0A0899-5B02-CEB5-E5DD-448B169C23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31893" r="31893"/>
          <a:stretch/>
        </p:blipFill>
        <p:spPr>
          <a:xfrm>
            <a:off x="8989454" y="965393"/>
            <a:ext cx="3202545" cy="589260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CE1B8-1C92-D6D2-444B-652DB90E86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619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589" y="646683"/>
            <a:ext cx="9879437" cy="1141369"/>
          </a:xfrm>
        </p:spPr>
        <p:txBody>
          <a:bodyPr/>
          <a:lstStyle/>
          <a:p>
            <a:r>
              <a:rPr lang="en-US" dirty="0"/>
              <a:t>Data Visualization with Power BI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CC342-9FD1-7055-EAAC-008DC851B1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8826" y="2331958"/>
            <a:ext cx="3572052" cy="3704266"/>
          </a:xfrm>
        </p:spPr>
        <p:txBody>
          <a:bodyPr/>
          <a:lstStyle/>
          <a:p>
            <a:r>
              <a:rPr lang="en-US" b="1" dirty="0"/>
              <a:t>Dashboard Creation: </a:t>
            </a:r>
            <a:r>
              <a:rPr lang="en-US" dirty="0"/>
              <a:t>Design interactive dashboards using Power BI</a:t>
            </a:r>
          </a:p>
          <a:p>
            <a:r>
              <a:rPr lang="en-US" b="1" dirty="0"/>
              <a:t>Visualization Selection: </a:t>
            </a:r>
            <a:r>
              <a:rPr lang="en-US" dirty="0"/>
              <a:t>Choose appropriate visualizations (e.g., bar charts, line charts, maps) to convey insights effectively.</a:t>
            </a:r>
          </a:p>
          <a:p>
            <a:r>
              <a:rPr lang="en-US" b="1" dirty="0"/>
              <a:t>Data Integration</a:t>
            </a:r>
            <a:r>
              <a:rPr lang="en-US" dirty="0"/>
              <a:t>: Connect the dashboard to the SQL database to fetch and display data dynamically.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13EEC9-16E3-6C86-97D0-A7EC7EA09C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7F7A2461-A7E4-7837-DC90-EDA284829CD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719484" y="2199719"/>
            <a:ext cx="6713691" cy="3778378"/>
          </a:xfrm>
        </p:spPr>
      </p:pic>
    </p:spTree>
    <p:extLst>
      <p:ext uri="{BB962C8B-B14F-4D97-AF65-F5344CB8AC3E}">
        <p14:creationId xmlns:p14="http://schemas.microsoft.com/office/powerpoint/2010/main" val="3969996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D62608-F5E4-7EC0-5EF0-4F988DDDE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564" y="193070"/>
            <a:ext cx="9875463" cy="999746"/>
          </a:xfrm>
        </p:spPr>
        <p:txBody>
          <a:bodyPr/>
          <a:lstStyle/>
          <a:p>
            <a:r>
              <a:rPr lang="en-US" dirty="0"/>
              <a:t>Final Report of Key Insights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288BD9B8-D6A6-D55A-830D-4D3CC2DC3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09368" y="1655395"/>
            <a:ext cx="6731474" cy="499970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b="1" dirty="0"/>
              <a:t>Overall Sales and Profit Trends: </a:t>
            </a:r>
          </a:p>
          <a:p>
            <a:pPr lvl="1"/>
            <a:r>
              <a:rPr lang="en-US" dirty="0"/>
              <a:t>Sales and profit have generally increased over the years, with a significant spike in 2019 and a slight decline in 2020.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Product Performance: </a:t>
            </a:r>
          </a:p>
          <a:p>
            <a:pPr lvl="1"/>
            <a:r>
              <a:rPr lang="en-US" b="1" dirty="0"/>
              <a:t>Top-Performing Categories:</a:t>
            </a:r>
            <a:r>
              <a:rPr lang="en-US" dirty="0"/>
              <a:t> Computers and Home Appliances consistently contribute the most to overall sales and profit.</a:t>
            </a:r>
          </a:p>
          <a:p>
            <a:pPr lvl="1"/>
            <a:r>
              <a:rPr lang="en-US" b="1" dirty="0"/>
              <a:t>Subcategory Dominance:</a:t>
            </a:r>
            <a:r>
              <a:rPr lang="en-US" dirty="0"/>
              <a:t> Desktops and Laptops within the Computers category drive significant sales.</a:t>
            </a:r>
          </a:p>
          <a:p>
            <a:pPr lvl="1"/>
            <a:r>
              <a:rPr lang="en-US" b="1" dirty="0"/>
              <a:t>Brand Leadership:</a:t>
            </a:r>
            <a:r>
              <a:rPr lang="en-US" dirty="0"/>
              <a:t> Adventure Works, Contoso and Wide World Importers are leading brands in terms of total profit.</a:t>
            </a:r>
          </a:p>
          <a:p>
            <a:pPr marL="342900" indent="-342900">
              <a:buAutoNum type="arabicPeriod" startAt="3"/>
            </a:pPr>
            <a:r>
              <a:rPr lang="en-US" b="1" dirty="0"/>
              <a:t>Profit by Category and Color:</a:t>
            </a:r>
          </a:p>
          <a:p>
            <a:pPr lvl="1"/>
            <a:r>
              <a:rPr lang="en-US" b="1" dirty="0"/>
              <a:t>Color Preferences:</a:t>
            </a:r>
            <a:r>
              <a:rPr lang="en-US" dirty="0"/>
              <a:t> Black and White products generally contribute more to profit.</a:t>
            </a:r>
          </a:p>
          <a:p>
            <a:pPr lvl="1"/>
            <a:endParaRPr lang="en-US" dirty="0"/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0853098E-C088-D323-4BF2-987893F262F6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7940842" y="1655395"/>
            <a:ext cx="3485184" cy="3961593"/>
          </a:xfrm>
        </p:spPr>
        <p:txBody>
          <a:bodyPr/>
          <a:lstStyle/>
          <a:p>
            <a:r>
              <a:rPr lang="en-US" b="1" dirty="0"/>
              <a:t>Sales and Profit Correlation:</a:t>
            </a:r>
          </a:p>
          <a:p>
            <a:pPr marL="338328" lvl="1" indent="0">
              <a:buNone/>
            </a:pPr>
            <a:r>
              <a:rPr lang="en-US" dirty="0"/>
              <a:t>Sales and profit are generally correlated, suggesting a strong relationship between the two.</a:t>
            </a:r>
          </a:p>
          <a:p>
            <a:endParaRPr lang="en-US" b="1" dirty="0"/>
          </a:p>
          <a:p>
            <a:r>
              <a:rPr lang="en-US" b="1" dirty="0"/>
              <a:t>Product Mix:</a:t>
            </a:r>
            <a:r>
              <a:rPr lang="en-US" dirty="0"/>
              <a:t> </a:t>
            </a:r>
          </a:p>
          <a:p>
            <a:pPr marL="338328" lvl="1" indent="0">
              <a:buNone/>
            </a:pPr>
            <a:r>
              <a:rPr lang="en-US" dirty="0"/>
              <a:t>The dashboard provides insights into the product mix and helps identify potential areas for diversification.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CFAD14-1AAA-8CDA-A49B-523FD6C66F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021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21286A-7B29-3B58-1636-0F45723890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496E6662-1B64-966B-1685-0166C0BEEAA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898975" y="509699"/>
            <a:ext cx="6762083" cy="3789454"/>
          </a:xfrm>
        </p:spPr>
      </p:pic>
      <p:sp>
        <p:nvSpPr>
          <p:cNvPr id="11" name="Title 2">
            <a:extLst>
              <a:ext uri="{FF2B5EF4-FFF2-40B4-BE49-F238E27FC236}">
                <a16:creationId xmlns:a16="http://schemas.microsoft.com/office/drawing/2014/main" id="{DDCD2AF3-31A0-948F-5FA0-718A040FC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620" y="-16424"/>
            <a:ext cx="4466356" cy="999746"/>
          </a:xfrm>
        </p:spPr>
        <p:txBody>
          <a:bodyPr/>
          <a:lstStyle/>
          <a:p>
            <a:r>
              <a:rPr lang="en-US" dirty="0"/>
              <a:t>Key Insights</a:t>
            </a: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B8871B4B-EFCA-7979-CB4D-0CEBDD71A309}"/>
              </a:ext>
            </a:extLst>
          </p:cNvPr>
          <p:cNvSpPr txBox="1">
            <a:spLocks/>
          </p:cNvSpPr>
          <p:nvPr/>
        </p:nvSpPr>
        <p:spPr>
          <a:xfrm>
            <a:off x="674803" y="1094956"/>
            <a:ext cx="4005352" cy="5649973"/>
          </a:xfrm>
          <a:prstGeom prst="rect">
            <a:avLst/>
          </a:prstGeom>
        </p:spPr>
        <p:txBody>
          <a:bodyPr/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Top Selling Products:</a:t>
            </a:r>
          </a:p>
          <a:p>
            <a:pPr marL="0" indent="0">
              <a:buNone/>
            </a:pPr>
            <a:r>
              <a:rPr lang="en-US" sz="1800" dirty="0"/>
              <a:t>WWI Desktop and Adventure Works Desktops consistently rank as top-selling products.</a:t>
            </a:r>
          </a:p>
          <a:p>
            <a:endParaRPr lang="en-US" sz="1800" b="1" dirty="0"/>
          </a:p>
          <a:p>
            <a:r>
              <a:rPr lang="en-US" sz="1800" b="1" dirty="0"/>
              <a:t>Exchange Rate Impact:</a:t>
            </a:r>
          </a:p>
          <a:p>
            <a:pPr marL="0" indent="0">
              <a:buNone/>
            </a:pPr>
            <a:r>
              <a:rPr lang="en-US" sz="1800" dirty="0"/>
              <a:t>Fluctuations in exchange rates may have influenced sales, especially for international markets.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b="1" dirty="0"/>
              <a:t>Gender Distribution: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r>
              <a:rPr lang="en-US" sz="1800" dirty="0"/>
              <a:t>The customer base is fairly balanced between males and females.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b="1" dirty="0"/>
              <a:t>Store Performance: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r>
              <a:rPr lang="en-US" sz="1800" dirty="0"/>
              <a:t>The dashboard provides information on total orders for each store, allowing for performance comparisons.</a:t>
            </a:r>
          </a:p>
          <a:p>
            <a:endParaRPr lang="en-US" sz="1800" dirty="0"/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24DA5663-7C71-37D9-8407-1403A7A23E80}"/>
              </a:ext>
            </a:extLst>
          </p:cNvPr>
          <p:cNvSpPr txBox="1">
            <a:spLocks/>
          </p:cNvSpPr>
          <p:nvPr/>
        </p:nvSpPr>
        <p:spPr>
          <a:xfrm>
            <a:off x="4789564" y="4572000"/>
            <a:ext cx="6980903" cy="1953281"/>
          </a:xfrm>
          <a:prstGeom prst="rect">
            <a:avLst/>
          </a:prstGeom>
        </p:spPr>
        <p:txBody>
          <a:bodyPr/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Sales Trends Over Time: </a:t>
            </a:r>
          </a:p>
          <a:p>
            <a:pPr marL="0" indent="0">
              <a:buNone/>
            </a:pPr>
            <a:r>
              <a:rPr lang="en-US" sz="1800" dirty="0"/>
              <a:t>Sales fluctuate throughout the year, with peaks in certain months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b="1" dirty="0"/>
              <a:t>Geographic Distribution: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r>
              <a:rPr lang="en-US" sz="1800" dirty="0"/>
              <a:t>Stores are located in various regions, including North America, Europe, Australia, and South America.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8621322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_Win32_SL_v14" id="{59749740-91A0-46B8-82A8-B436C7A8A142}" vid="{B3F8D047-377B-4FC8-B21C-47530C6DE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{E09242B8-1390-4689-9EDB-70420C4DC074}tf78438558_win32</Template>
  <TotalTime>0</TotalTime>
  <Words>643</Words>
  <Application>Microsoft Office PowerPoint</Application>
  <PresentationFormat>Widescreen</PresentationFormat>
  <Paragraphs>85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Calibri</vt:lpstr>
      <vt:lpstr>Sabon Next LT</vt:lpstr>
      <vt:lpstr>Custom</vt:lpstr>
      <vt:lpstr>DataSpark Project</vt:lpstr>
      <vt:lpstr>agenda</vt:lpstr>
      <vt:lpstr>Introduction</vt:lpstr>
      <vt:lpstr>DataSpark: Illuminating Insights for Global Electronics</vt:lpstr>
      <vt:lpstr>Exploring the data</vt:lpstr>
      <vt:lpstr>Data Management with Mysql</vt:lpstr>
      <vt:lpstr>Data Visualization with Power BI</vt:lpstr>
      <vt:lpstr>Final Report of Key Insights</vt:lpstr>
      <vt:lpstr>Key Insights</vt:lpstr>
      <vt:lpstr>Key Insights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Nagarajan Kadappan</dc:creator>
  <cp:lastModifiedBy>Nagarajan Kadappan</cp:lastModifiedBy>
  <cp:revision>1</cp:revision>
  <dcterms:created xsi:type="dcterms:W3CDTF">2024-09-18T07:46:44Z</dcterms:created>
  <dcterms:modified xsi:type="dcterms:W3CDTF">2024-09-18T16:37:19Z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36aaf14b-ada0-4ce4-8dd0-ea2256e297d6_Enabled">
    <vt:lpwstr>true</vt:lpwstr>
  </property>
  <property fmtid="{D5CDD505-2E9C-101B-9397-08002B2CF9AE}" pid="4" name="MSIP_Label_36aaf14b-ada0-4ce4-8dd0-ea2256e297d6_SetDate">
    <vt:lpwstr>2024-09-18T16:37:03Z</vt:lpwstr>
  </property>
  <property fmtid="{D5CDD505-2E9C-101B-9397-08002B2CF9AE}" pid="5" name="MSIP_Label_36aaf14b-ada0-4ce4-8dd0-ea2256e297d6_Method">
    <vt:lpwstr>Standard</vt:lpwstr>
  </property>
  <property fmtid="{D5CDD505-2E9C-101B-9397-08002B2CF9AE}" pid="6" name="MSIP_Label_36aaf14b-ada0-4ce4-8dd0-ea2256e297d6_Name">
    <vt:lpwstr>36aaf14b-ada0-4ce4-8dd0-ea2256e297d6</vt:lpwstr>
  </property>
  <property fmtid="{D5CDD505-2E9C-101B-9397-08002B2CF9AE}" pid="7" name="MSIP_Label_36aaf14b-ada0-4ce4-8dd0-ea2256e297d6_SiteId">
    <vt:lpwstr>5a783410-682d-4564-b908-bb78d5afb2fe</vt:lpwstr>
  </property>
  <property fmtid="{D5CDD505-2E9C-101B-9397-08002B2CF9AE}" pid="8" name="MSIP_Label_36aaf14b-ada0-4ce4-8dd0-ea2256e297d6_ActionId">
    <vt:lpwstr>322d1b57-18de-46b3-ae4b-20c2263461f5</vt:lpwstr>
  </property>
  <property fmtid="{D5CDD505-2E9C-101B-9397-08002B2CF9AE}" pid="9" name="MSIP_Label_36aaf14b-ada0-4ce4-8dd0-ea2256e297d6_ContentBits">
    <vt:lpwstr>0</vt:lpwstr>
  </property>
</Properties>
</file>

<file path=docProps/thumbnail.jpeg>
</file>